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14"/>
  </p:notesMasterIdLst>
  <p:handoutMasterIdLst>
    <p:handoutMasterId r:id="rId15"/>
  </p:handoutMasterIdLst>
  <p:sldIdLst>
    <p:sldId id="281" r:id="rId2"/>
    <p:sldId id="257" r:id="rId3"/>
    <p:sldId id="266" r:id="rId4"/>
    <p:sldId id="289" r:id="rId5"/>
    <p:sldId id="268" r:id="rId6"/>
    <p:sldId id="288" r:id="rId7"/>
    <p:sldId id="287" r:id="rId8"/>
    <p:sldId id="286" r:id="rId9"/>
    <p:sldId id="271" r:id="rId10"/>
    <p:sldId id="258" r:id="rId11"/>
    <p:sldId id="262" r:id="rId12"/>
    <p:sldId id="284" r:id="rId13"/>
  </p:sldIdLst>
  <p:sldSz cx="12192000" cy="6858000"/>
  <p:notesSz cx="67945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71196D"/>
    <a:srgbClr val="FF9900"/>
    <a:srgbClr val="FF9966"/>
    <a:srgbClr val="009E00"/>
    <a:srgbClr val="B7E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Estilo Escuro 1 - Ênfas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Exemplo:</a:t>
            </a:r>
            <a:r>
              <a:rPr lang="pt-BR" baseline="0"/>
              <a:t> viúva e 1 filho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3A-4DA3-9470-62BAB95902B6}"/>
              </c:ext>
            </c:extLst>
          </c:dPt>
          <c:dPt>
            <c:idx val="1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3A-4DA3-9470-62BAB95902B6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3A-4DA3-9470-62BAB95902B6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83A-4DA3-9470-62BAB95902B6}"/>
              </c:ext>
            </c:extLst>
          </c:dPt>
          <c:cat>
            <c:strRef>
              <c:f>Plan1!$F$6:$F$9</c:f>
              <c:strCache>
                <c:ptCount val="4"/>
                <c:pt idx="0">
                  <c:v>pensão</c:v>
                </c:pt>
                <c:pt idx="1">
                  <c:v>10% dependente 1</c:v>
                </c:pt>
                <c:pt idx="2">
                  <c:v>10% dependente 2</c:v>
                </c:pt>
                <c:pt idx="3">
                  <c:v>redução </c:v>
                </c:pt>
              </c:strCache>
            </c:strRef>
          </c:cat>
          <c:val>
            <c:numRef>
              <c:f>Plan1!$G$6:$G$9</c:f>
              <c:numCache>
                <c:formatCode>General</c:formatCode>
                <c:ptCount val="4"/>
                <c:pt idx="0">
                  <c:v>50</c:v>
                </c:pt>
                <c:pt idx="1">
                  <c:v>10</c:v>
                </c:pt>
                <c:pt idx="2">
                  <c:v>10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3A-4DA3-9470-62BAB9590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Apenas</a:t>
            </a:r>
            <a:r>
              <a:rPr lang="pt-BR" baseline="0"/>
              <a:t> a(o) viúva(o)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F0-4F4D-9F0D-E1EC3BDA3CF2}"/>
              </c:ext>
            </c:extLst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F0-4F4D-9F0D-E1EC3BDA3CF2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F0-4F4D-9F0D-E1EC3BDA3CF2}"/>
              </c:ext>
            </c:extLst>
          </c:dPt>
          <c:cat>
            <c:strRef>
              <c:f>Plan2!$F$6:$F$8</c:f>
              <c:strCache>
                <c:ptCount val="3"/>
                <c:pt idx="0">
                  <c:v>pensão</c:v>
                </c:pt>
                <c:pt idx="1">
                  <c:v>10% dependente 1</c:v>
                </c:pt>
                <c:pt idx="2">
                  <c:v>redução </c:v>
                </c:pt>
              </c:strCache>
            </c:strRef>
          </c:cat>
          <c:val>
            <c:numRef>
              <c:f>Plan2!$G$6:$G$8</c:f>
              <c:numCache>
                <c:formatCode>General</c:formatCode>
                <c:ptCount val="3"/>
                <c:pt idx="0">
                  <c:v>50</c:v>
                </c:pt>
                <c:pt idx="1">
                  <c:v>10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F0-4F4D-9F0D-E1EC3BDA3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BORDAS, Francis. Impactos da reforma da previdência do governo bolsonaro aos servidores e pensionistas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418A8-4838-4B34-B050-BDA270A872E5}" type="datetimeFigureOut">
              <a:rPr lang="pt-BR" smtClean="0"/>
              <a:t>11/11/2022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73FA5-2AE6-4106-AECA-66C73CFEC8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11652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/>
              <a:t>BORDAS, Francis. Impactos da reforma da previdência do governo bolsonaro aos servidores e pensionistas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B647-F79F-4F41-BB1A-5EC2929A0CE7}" type="datetimeFigureOut">
              <a:rPr lang="pt-BR" smtClean="0"/>
              <a:t>11/11/2022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9DBB3-6403-4BA2-A737-2448C66424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51598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DBB3-6403-4BA2-A737-2448C66424C0}" type="slidenum">
              <a:rPr lang="pt-BR" smtClean="0"/>
              <a:t>1</a:t>
            </a:fld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BORDAS, Francis. Impactos da reforma da previdência do governo bolsonaro aos servidores e pensionistas</a:t>
            </a:r>
          </a:p>
        </p:txBody>
      </p:sp>
    </p:spTree>
    <p:extLst>
      <p:ext uri="{BB962C8B-B14F-4D97-AF65-F5344CB8AC3E}">
        <p14:creationId xmlns:p14="http://schemas.microsoft.com/office/powerpoint/2010/main" val="188878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9DBB3-6403-4BA2-A737-2448C66424C0}" type="slidenum">
              <a:rPr lang="pt-BR" smtClean="0"/>
              <a:t>3</a:t>
            </a:fld>
            <a:endParaRPr lang="pt-BR"/>
          </a:p>
        </p:txBody>
      </p:sp>
      <p:sp>
        <p:nvSpPr>
          <p:cNvPr id="6" name="Espaço Reservado para Cabeçalho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BR"/>
              <a:t>BORDAS, Francis. Impactos da reforma da previdência do governo bolsonaro aos servidores e pensionistas</a:t>
            </a:r>
          </a:p>
        </p:txBody>
      </p:sp>
    </p:spTree>
    <p:extLst>
      <p:ext uri="{BB962C8B-B14F-4D97-AF65-F5344CB8AC3E}">
        <p14:creationId xmlns:p14="http://schemas.microsoft.com/office/powerpoint/2010/main" val="189687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F3F24F-4324-44D4-A391-DB20BF09A1A3}" type="datetime1">
              <a:rPr lang="pt-BR" smtClean="0"/>
              <a:t>11/11/2022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Direitos reservados. Permitida a reprodução, desde que mencionada a autoria. Proibida a alteração ou adaptação sem consentimento do autor.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0EE4AA-C6B4-426A-80C1-92ABA7DFE6CD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9533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0A6F-BF94-41B1-9982-39476BCBD37E}" type="datetime1">
              <a:rPr lang="pt-BR" smtClean="0"/>
              <a:t>11/11/2022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Direitos reservados. Permitida a reprodução, desde que mencionada a autoria. Proibida a alteração ou adaptação sem consentimento do autor.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E4AA-C6B4-426A-80C1-92ABA7DFE6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25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0965-8FEC-48C8-B83F-AAB536146022}" type="datetime1">
              <a:rPr lang="pt-BR" smtClean="0"/>
              <a:t>11/11/2022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Direitos reservados. Permitida a reprodução, desde que mencionada a autoria. Proibida a alteração ou adaptação sem consentimento do autor.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E4AA-C6B4-426A-80C1-92ABA7DFE6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88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1B79-C9DD-42BF-832C-A98C34B521E0}" type="datetime1">
              <a:rPr lang="pt-BR" smtClean="0"/>
              <a:t>11/11/2022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Direitos reservados. Permitida a reprodução, desde que mencionada a autoria. Proibida a alteração ou adaptação sem consentimento do autor.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E4AA-C6B4-426A-80C1-92ABA7DFE6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30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B6D6C7-61D3-4365-8696-199D258E62C2}" type="datetime1">
              <a:rPr lang="pt-BR" smtClean="0"/>
              <a:t>11/11/2022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Direitos reservados. Permitida a reprodução, desde que mencionada a autoria. Proibida a alteração ou adaptação sem consentimento do autor.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0EE4AA-C6B4-426A-80C1-92ABA7DFE6CD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13374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632B5-165C-4FAA-A4B9-7CF93A02AB30}" type="datetime1">
              <a:rPr lang="pt-BR" smtClean="0"/>
              <a:t>11/11/2022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Direitos reservados. Permitida a reprodução, desde que mencionada a autoria. Proibida a alteração ou adaptação sem consentimento do autor.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E4AA-C6B4-426A-80C1-92ABA7DFE6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10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7FB44-7E94-4056-8BE3-601D3F622590}" type="datetime1">
              <a:rPr lang="pt-BR" smtClean="0"/>
              <a:t>11/11/2022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Direitos reservados. Permitida a reprodução, desde que mencionada a autoria. Proibida a alteração ou adaptação sem consentimento do autor.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E4AA-C6B4-426A-80C1-92ABA7DFE6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70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CBDB-F7D2-482E-9FD8-035BB8366D41}" type="datetime1">
              <a:rPr lang="pt-BR" smtClean="0"/>
              <a:t>11/11/2022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Direitos reservados. Permitida a reprodução, desde que mencionada a autoria. Proibida a alteração ou adaptação sem consentimento do autor.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E4AA-C6B4-426A-80C1-92ABA7DFE6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29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CD4A9-D39A-4DB5-9013-F25C81B5AE4B}" type="datetime1">
              <a:rPr lang="pt-BR" smtClean="0"/>
              <a:t>11/11/2022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Direitos reservados. Permitida a reprodução, desde que mencionada a autoria. Proibida a alteração ou adaptação sem consentimento do autor.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E4AA-C6B4-426A-80C1-92ABA7DFE6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64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72BC10-9DC6-4F65-8D8C-3B5EB5456D25}" type="datetime1">
              <a:rPr lang="pt-BR" smtClean="0"/>
              <a:t>11/11/2022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Direitos reservados. Permitida a reprodução, desde que mencionada a autoria. Proibida a alteração ou adaptação sem consentimento do autor.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0EE4AA-C6B4-426A-80C1-92ABA7DFE6C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5663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250627-88C9-4A7A-BD4F-3FE0150216DF}" type="datetime1">
              <a:rPr lang="pt-BR" smtClean="0"/>
              <a:t>11/11/2022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Direitos reservados. Permitida a reprodução, desde que mencionada a autoria. Proibida a alteração ou adaptação sem consentimento do autor.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0EE4AA-C6B4-426A-80C1-92ABA7DFE6C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774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21DB643-FD04-4418-A64E-A56B76951F90}" type="datetime1">
              <a:rPr lang="pt-BR" smtClean="0"/>
              <a:t>11/11/2022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Direitos reservados. Permitida a reprodução, desde que mencionada a autoria. Proibida a alteração ou adaptação sem consentimento do autor.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00EE4AA-C6B4-426A-80C1-92ABA7DFE6C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147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sldNum="0"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547" y="1301360"/>
            <a:ext cx="10506269" cy="2852737"/>
          </a:xfrm>
        </p:spPr>
        <p:txBody>
          <a:bodyPr>
            <a:noAutofit/>
          </a:bodyPr>
          <a:lstStyle/>
          <a:p>
            <a:pPr algn="ctr"/>
            <a:r>
              <a:rPr lang="pt-BR" sz="5400" dirty="0"/>
              <a:t>impactos DA </a:t>
            </a:r>
            <a:br>
              <a:rPr lang="pt-BR" sz="5400" dirty="0"/>
            </a:br>
            <a:r>
              <a:rPr lang="pt-BR" sz="5400" dirty="0"/>
              <a:t>REFORMA PREVIDENCIÁRIA </a:t>
            </a:r>
            <a:br>
              <a:rPr lang="pt-BR" sz="5400" dirty="0"/>
            </a:br>
            <a:r>
              <a:rPr lang="pt-BR" sz="5400" dirty="0"/>
              <a:t>DE 2019 AOS SERVIDORES E PENSIONISTAS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>
                <a:latin typeface="Calibri Light" panose="020F0302020204030204" pitchFamily="34" charset="0"/>
              </a:rPr>
              <a:t>Francis Campos Bordas </a:t>
            </a:r>
          </a:p>
          <a:p>
            <a:r>
              <a:rPr lang="pt-BR" dirty="0">
                <a:latin typeface="Calibri Light" panose="020F0302020204030204" pitchFamily="34" charset="0"/>
              </a:rPr>
              <a:t>Assessor jurídico SINDAGRI</a:t>
            </a:r>
          </a:p>
          <a:p>
            <a:r>
              <a:rPr lang="pt-BR" dirty="0">
                <a:latin typeface="Calibri Light" panose="020F0302020204030204" pitchFamily="34" charset="0"/>
              </a:rPr>
              <a:t>Novembro de 2022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2">
                <a:lumMod val="25000"/>
                <a:lumOff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26" y="5591505"/>
            <a:ext cx="2988755" cy="809952"/>
          </a:xfrm>
          <a:prstGeom prst="rect">
            <a:avLst/>
          </a:prstGeom>
        </p:spPr>
      </p:pic>
      <p:sp>
        <p:nvSpPr>
          <p:cNvPr id="6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3662477" y="6401457"/>
            <a:ext cx="8405467" cy="404614"/>
          </a:xfrm>
        </p:spPr>
        <p:txBody>
          <a:bodyPr/>
          <a:lstStyle/>
          <a:p>
            <a:pPr algn="r"/>
            <a:r>
              <a:rPr lang="pt-BR" sz="8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Direitos reservados. Permitida a reprodução, desde que mencionada a autoria. Proibida a alteração ou adaptação sem consentimento do autor.</a:t>
            </a:r>
          </a:p>
        </p:txBody>
      </p:sp>
    </p:spTree>
    <p:extLst>
      <p:ext uri="{BB962C8B-B14F-4D97-AF65-F5344CB8AC3E}">
        <p14:creationId xmlns:p14="http://schemas.microsoft.com/office/powerpoint/2010/main" val="480538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 Explicativo: Linha 22">
            <a:extLst>
              <a:ext uri="{FF2B5EF4-FFF2-40B4-BE49-F238E27FC236}">
                <a16:creationId xmlns:a16="http://schemas.microsoft.com/office/drawing/2014/main" id="{97579D92-C52A-CF12-58EB-0724C0493E44}"/>
              </a:ext>
            </a:extLst>
          </p:cNvPr>
          <p:cNvSpPr/>
          <p:nvPr/>
        </p:nvSpPr>
        <p:spPr>
          <a:xfrm>
            <a:off x="8680171" y="5306841"/>
            <a:ext cx="1583636" cy="1260479"/>
          </a:xfrm>
          <a:prstGeom prst="borderCallout1">
            <a:avLst>
              <a:gd name="adj1" fmla="val 18750"/>
              <a:gd name="adj2" fmla="val -8333"/>
              <a:gd name="adj3" fmla="val 17917"/>
              <a:gd name="adj4" fmla="val -130036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highlight>
                  <a:srgbClr val="FFFF00"/>
                </a:highlight>
              </a:rPr>
              <a:t>Apenas 30% </a:t>
            </a:r>
            <a:r>
              <a:rPr lang="pt-BR" dirty="0"/>
              <a:t>da remuneração do servidor</a:t>
            </a:r>
          </a:p>
        </p:txBody>
      </p:sp>
      <p:sp>
        <p:nvSpPr>
          <p:cNvPr id="26" name="Texto Explicativo: Linha 25">
            <a:extLst>
              <a:ext uri="{FF2B5EF4-FFF2-40B4-BE49-F238E27FC236}">
                <a16:creationId xmlns:a16="http://schemas.microsoft.com/office/drawing/2014/main" id="{F1E99730-84D5-89E6-7B31-1DF7B6D3B416}"/>
              </a:ext>
            </a:extLst>
          </p:cNvPr>
          <p:cNvSpPr/>
          <p:nvPr/>
        </p:nvSpPr>
        <p:spPr>
          <a:xfrm>
            <a:off x="8680171" y="3523186"/>
            <a:ext cx="1583636" cy="1260479"/>
          </a:xfrm>
          <a:prstGeom prst="borderCallout1">
            <a:avLst>
              <a:gd name="adj1" fmla="val 18750"/>
              <a:gd name="adj2" fmla="val -8333"/>
              <a:gd name="adj3" fmla="val 17855"/>
              <a:gd name="adj4" fmla="val -119490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highlight>
                  <a:srgbClr val="FFFF00"/>
                </a:highlight>
              </a:rPr>
              <a:t>Apenas 60% </a:t>
            </a:r>
            <a:r>
              <a:rPr lang="pt-BR" dirty="0"/>
              <a:t>da remuneração do servidor</a:t>
            </a:r>
          </a:p>
        </p:txBody>
      </p:sp>
      <p:sp>
        <p:nvSpPr>
          <p:cNvPr id="24" name="Texto Explicativo: Linha 23">
            <a:extLst>
              <a:ext uri="{FF2B5EF4-FFF2-40B4-BE49-F238E27FC236}">
                <a16:creationId xmlns:a16="http://schemas.microsoft.com/office/drawing/2014/main" id="{0A83C0A6-19CB-0B1D-888C-4157020289DC}"/>
              </a:ext>
            </a:extLst>
          </p:cNvPr>
          <p:cNvSpPr/>
          <p:nvPr/>
        </p:nvSpPr>
        <p:spPr>
          <a:xfrm>
            <a:off x="8680171" y="2116645"/>
            <a:ext cx="1583636" cy="1260479"/>
          </a:xfrm>
          <a:prstGeom prst="borderCallout1">
            <a:avLst>
              <a:gd name="adj1" fmla="val 58017"/>
              <a:gd name="adj2" fmla="val -5684"/>
              <a:gd name="adj3" fmla="val 59061"/>
              <a:gd name="adj4" fmla="val -13262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94% da remuneração do servidor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7DFCA89-189B-FDD4-3553-8BD628CBD084}"/>
              </a:ext>
            </a:extLst>
          </p:cNvPr>
          <p:cNvSpPr/>
          <p:nvPr/>
        </p:nvSpPr>
        <p:spPr>
          <a:xfrm>
            <a:off x="1570382" y="172278"/>
            <a:ext cx="8713304" cy="13260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C40141B-AE95-2AC2-379E-BA9254D0544C}"/>
              </a:ext>
            </a:extLst>
          </p:cNvPr>
          <p:cNvSpPr/>
          <p:nvPr/>
        </p:nvSpPr>
        <p:spPr>
          <a:xfrm>
            <a:off x="1694576" y="344556"/>
            <a:ext cx="4222519" cy="967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ÚLTIMA REMUNERAÇÃO EM VIDA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D046E5B-8A52-7059-B6F7-9C4FF942F99E}"/>
              </a:ext>
            </a:extLst>
          </p:cNvPr>
          <p:cNvSpPr/>
          <p:nvPr/>
        </p:nvSpPr>
        <p:spPr>
          <a:xfrm>
            <a:off x="6096000" y="344556"/>
            <a:ext cx="2305878" cy="9674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R$ </a:t>
            </a:r>
            <a:r>
              <a:rPr lang="pt-BR" b="1" dirty="0"/>
              <a:t>9.000,00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2DD984FC-47B8-B490-40E9-65D281BAF6BB}"/>
              </a:ext>
            </a:extLst>
          </p:cNvPr>
          <p:cNvSpPr/>
          <p:nvPr/>
        </p:nvSpPr>
        <p:spPr>
          <a:xfrm>
            <a:off x="1517372" y="2424489"/>
            <a:ext cx="2451652" cy="82163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ANTES DE 2019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8BF6A4-0CCD-0908-3772-64F8576EC3DC}"/>
              </a:ext>
            </a:extLst>
          </p:cNvPr>
          <p:cNvSpPr txBox="1"/>
          <p:nvPr/>
        </p:nvSpPr>
        <p:spPr>
          <a:xfrm>
            <a:off x="1570382" y="1637508"/>
            <a:ext cx="8693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IMPACTO DA EC 103 – 2019 NO VALOR DA PENSÃO DE UMA ÚNICA PENSIONISTA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646FD5B-3CD4-C221-E1D4-2C2E5556DC40}"/>
              </a:ext>
            </a:extLst>
          </p:cNvPr>
          <p:cNvSpPr/>
          <p:nvPr/>
        </p:nvSpPr>
        <p:spPr>
          <a:xfrm>
            <a:off x="4214190" y="2424489"/>
            <a:ext cx="3405806" cy="8216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R$ 8.460,00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52EECF49-C631-E926-291A-871F70C232D6}"/>
              </a:ext>
            </a:extLst>
          </p:cNvPr>
          <p:cNvSpPr/>
          <p:nvPr/>
        </p:nvSpPr>
        <p:spPr>
          <a:xfrm>
            <a:off x="1517372" y="3377124"/>
            <a:ext cx="2451652" cy="3307069"/>
          </a:xfrm>
          <a:prstGeom prst="roundRect">
            <a:avLst/>
          </a:prstGeom>
          <a:solidFill>
            <a:srgbClr val="C00000"/>
          </a:solidFill>
          <a:ln>
            <a:solidFill>
              <a:srgbClr val="FD2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DEPOIS 2019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7811AB2-3DD4-5CBD-0849-00021D0C7701}"/>
              </a:ext>
            </a:extLst>
          </p:cNvPr>
          <p:cNvSpPr/>
          <p:nvPr/>
        </p:nvSpPr>
        <p:spPr>
          <a:xfrm>
            <a:off x="4214189" y="3385273"/>
            <a:ext cx="3405807" cy="82163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R$ 5.400,00</a:t>
            </a:r>
          </a:p>
          <a:p>
            <a:pPr algn="ctr"/>
            <a:r>
              <a:rPr lang="pt-BR" dirty="0"/>
              <a:t>Se o servidor estiver aposentado ao morrer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240BE09-E9A6-0F9C-7019-B7191A625857}"/>
              </a:ext>
            </a:extLst>
          </p:cNvPr>
          <p:cNvSpPr/>
          <p:nvPr/>
        </p:nvSpPr>
        <p:spPr>
          <a:xfrm>
            <a:off x="4214190" y="4346057"/>
            <a:ext cx="3405808" cy="82163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R$ 3.780,00</a:t>
            </a:r>
          </a:p>
          <a:p>
            <a:pPr algn="ctr"/>
            <a:r>
              <a:rPr lang="pt-BR" dirty="0"/>
              <a:t>Se o servidor estiver ativo com apenas 25 anos de serviço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8C4418E5-675F-883B-D38F-E63E8F819317}"/>
              </a:ext>
            </a:extLst>
          </p:cNvPr>
          <p:cNvSpPr/>
          <p:nvPr/>
        </p:nvSpPr>
        <p:spPr>
          <a:xfrm>
            <a:off x="4214189" y="5306841"/>
            <a:ext cx="3405808" cy="1377352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R$ 2.721,00</a:t>
            </a:r>
          </a:p>
          <a:p>
            <a:pPr algn="ctr"/>
            <a:r>
              <a:rPr lang="pt-BR" dirty="0"/>
              <a:t>Se o servidor estiver aposentado ao morrer e a viúva for também aposentada</a:t>
            </a:r>
          </a:p>
        </p:txBody>
      </p:sp>
    </p:spTree>
    <p:extLst>
      <p:ext uri="{BB962C8B-B14F-4D97-AF65-F5344CB8AC3E}">
        <p14:creationId xmlns:p14="http://schemas.microsoft.com/office/powerpoint/2010/main" val="289183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2"/>
          <a:stretch/>
        </p:blipFill>
        <p:spPr>
          <a:xfrm>
            <a:off x="740780" y="60163"/>
            <a:ext cx="11167325" cy="673767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 rot="16200000">
            <a:off x="-3505399" y="704280"/>
            <a:ext cx="7425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spc="50" dirty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Mudanças na pensão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0" y="6174042"/>
            <a:ext cx="1965658" cy="532693"/>
          </a:xfrm>
          <a:prstGeom prst="rect">
            <a:avLst/>
          </a:prstGeom>
        </p:spPr>
      </p:pic>
      <p:sp>
        <p:nvSpPr>
          <p:cNvPr id="6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40780" y="6595530"/>
            <a:ext cx="8405467" cy="404614"/>
          </a:xfrm>
        </p:spPr>
        <p:txBody>
          <a:bodyPr/>
          <a:lstStyle/>
          <a:p>
            <a:r>
              <a:rPr lang="pt-BR" sz="1050" dirty="0">
                <a:solidFill>
                  <a:schemeClr val="accent3">
                    <a:lumMod val="75000"/>
                  </a:schemeClr>
                </a:solidFill>
              </a:rPr>
              <a:t>Direitos reservados. Permitida a reprodução, desde que mencionada a autoria. Proibida a alteração ou adaptação sem consentimento do autor.</a:t>
            </a:r>
          </a:p>
        </p:txBody>
      </p:sp>
    </p:spTree>
    <p:extLst>
      <p:ext uri="{BB962C8B-B14F-4D97-AF65-F5344CB8AC3E}">
        <p14:creationId xmlns:p14="http://schemas.microsoft.com/office/powerpoint/2010/main" val="2620785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4915229" y="3039811"/>
            <a:ext cx="5740879" cy="1143324"/>
          </a:xfrm>
        </p:spPr>
        <p:txBody>
          <a:bodyPr>
            <a:normAutofit/>
          </a:bodyPr>
          <a:lstStyle/>
          <a:p>
            <a:pPr algn="ctr"/>
            <a:r>
              <a:rPr lang="pt-BR" sz="44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Obrigado !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6638" t="40900" r="70172" b="13965"/>
          <a:stretch/>
        </p:blipFill>
        <p:spPr>
          <a:xfrm>
            <a:off x="378373" y="2410037"/>
            <a:ext cx="4080124" cy="4133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27" y="2504210"/>
            <a:ext cx="2665533" cy="72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6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43987" y="518984"/>
            <a:ext cx="5500816" cy="5657979"/>
          </a:xfrm>
        </p:spPr>
        <p:txBody>
          <a:bodyPr>
            <a:normAutofit/>
          </a:bodyPr>
          <a:lstStyle/>
          <a:p>
            <a:r>
              <a:rPr lang="pt-BR" sz="2400" dirty="0"/>
              <a:t>GERAÇÕES DE APOSENTADOS </a:t>
            </a:r>
          </a:p>
          <a:p>
            <a:r>
              <a:rPr lang="pt-BR" sz="2400" dirty="0"/>
              <a:t>DIREITO ADQUIRIDO</a:t>
            </a:r>
          </a:p>
          <a:p>
            <a:r>
              <a:rPr lang="pt-BR" sz="2400" dirty="0"/>
              <a:t>JÁ APOSENTADOS</a:t>
            </a:r>
          </a:p>
          <a:p>
            <a:pPr lvl="1"/>
            <a:r>
              <a:rPr lang="pt-BR" sz="2400" dirty="0"/>
              <a:t>NOVAS ALÍQUOTAS </a:t>
            </a:r>
          </a:p>
          <a:p>
            <a:r>
              <a:rPr lang="pt-BR" sz="2400" dirty="0"/>
              <a:t>APOSENTADOS COM DOENÇAS GRAVES </a:t>
            </a:r>
          </a:p>
          <a:p>
            <a:r>
              <a:rPr lang="pt-BR" sz="2400" dirty="0"/>
              <a:t>REGRAS DE TRANSIÇÃO </a:t>
            </a:r>
          </a:p>
          <a:p>
            <a:pPr lvl="1"/>
            <a:r>
              <a:rPr lang="pt-BR" sz="2400" dirty="0"/>
              <a:t>REQUISITOS</a:t>
            </a:r>
          </a:p>
          <a:p>
            <a:pPr lvl="1"/>
            <a:r>
              <a:rPr lang="pt-BR" sz="2400" dirty="0"/>
              <a:t>PROVENTOS</a:t>
            </a:r>
          </a:p>
          <a:p>
            <a:pPr lvl="1"/>
            <a:endParaRPr lang="pt-BR" sz="2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6700233" y="518984"/>
            <a:ext cx="5181600" cy="5657979"/>
          </a:xfrm>
        </p:spPr>
        <p:txBody>
          <a:bodyPr>
            <a:normAutofit/>
          </a:bodyPr>
          <a:lstStyle/>
          <a:p>
            <a:r>
              <a:rPr lang="pt-BR" sz="2400" dirty="0"/>
              <a:t>ALÍQUOTAS PREVIDENCIÁRIAS </a:t>
            </a:r>
          </a:p>
          <a:p>
            <a:r>
              <a:rPr lang="pt-BR" sz="2400" dirty="0"/>
              <a:t>APOSENTADORIA POR INVALIDEZ</a:t>
            </a:r>
          </a:p>
          <a:p>
            <a:r>
              <a:rPr lang="pt-BR" sz="2400" dirty="0"/>
              <a:t>APOSENTADORIA ESPECIAL </a:t>
            </a:r>
          </a:p>
          <a:p>
            <a:r>
              <a:rPr lang="pt-BR" sz="2400" dirty="0"/>
              <a:t>ACUMULAÇÃO DE BENEFÍCIOS</a:t>
            </a:r>
          </a:p>
          <a:p>
            <a:r>
              <a:rPr lang="pt-BR" sz="2400" dirty="0"/>
              <a:t>ABONO DE PERMANÊNCIA </a:t>
            </a:r>
          </a:p>
          <a:p>
            <a:r>
              <a:rPr lang="pt-BR" sz="2400" dirty="0"/>
              <a:t>PENSÕES</a:t>
            </a:r>
          </a:p>
          <a:p>
            <a:pPr lvl="1"/>
            <a:r>
              <a:rPr lang="pt-BR" sz="2400" dirty="0"/>
              <a:t>REDUÇÃO DO VALOR </a:t>
            </a:r>
          </a:p>
          <a:p>
            <a:pPr lvl="1"/>
            <a:r>
              <a:rPr lang="pt-BR" sz="2400" dirty="0"/>
              <a:t>COTA PARTE</a:t>
            </a:r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37" y="6215605"/>
            <a:ext cx="1965658" cy="532693"/>
          </a:xfrm>
          <a:prstGeom prst="rect">
            <a:avLst/>
          </a:prstGeom>
        </p:spPr>
      </p:pic>
      <p:sp>
        <p:nvSpPr>
          <p:cNvPr id="7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68927" y="6453386"/>
            <a:ext cx="8405467" cy="404614"/>
          </a:xfrm>
        </p:spPr>
        <p:txBody>
          <a:bodyPr/>
          <a:lstStyle/>
          <a:p>
            <a:r>
              <a:rPr lang="pt-BR" sz="1050" dirty="0">
                <a:solidFill>
                  <a:schemeClr val="accent3">
                    <a:lumMod val="75000"/>
                  </a:schemeClr>
                </a:solidFill>
              </a:rPr>
              <a:t>Direitos reservados. Permitida a reprodução, desde que mencionada a autoria. Proibida a alteração ou adaptação sem consentimento do autor.</a:t>
            </a:r>
          </a:p>
        </p:txBody>
      </p:sp>
    </p:spTree>
    <p:extLst>
      <p:ext uri="{BB962C8B-B14F-4D97-AF65-F5344CB8AC3E}">
        <p14:creationId xmlns:p14="http://schemas.microsoft.com/office/powerpoint/2010/main" val="69523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4637" y="338071"/>
            <a:ext cx="9601200" cy="717997"/>
          </a:xfrm>
        </p:spPr>
        <p:txBody>
          <a:bodyPr/>
          <a:lstStyle/>
          <a:p>
            <a:pPr algn="r"/>
            <a:r>
              <a:rPr lang="pt-BR" b="1" spc="50" dirty="0">
                <a:ln w="190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Direito adquirido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700012"/>
            <a:ext cx="9601200" cy="262031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/>
              <a:t>PRESERVADAS AS REGRAS DE REQUISITO E CÁLCULO DOS BENEFÍCIOS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/>
              <a:t>PRESERVADO O DIREITO ADQUIRIDO AO ABONO JÁ RECEBIDO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BR" sz="2800" dirty="0"/>
              <a:t>NÃO FORAM MANTIDAS AS REGRAS DE TRANSIÇÃO DAS EMENDAS ANTERIORES 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641131" y="672662"/>
            <a:ext cx="6989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37" y="6215605"/>
            <a:ext cx="1965658" cy="532693"/>
          </a:xfrm>
          <a:prstGeom prst="rect">
            <a:avLst/>
          </a:prstGeom>
        </p:spPr>
      </p:pic>
      <p:sp>
        <p:nvSpPr>
          <p:cNvPr id="7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68927" y="6453386"/>
            <a:ext cx="8405467" cy="404614"/>
          </a:xfrm>
        </p:spPr>
        <p:txBody>
          <a:bodyPr/>
          <a:lstStyle/>
          <a:p>
            <a:r>
              <a:rPr lang="pt-BR" sz="1050" dirty="0">
                <a:solidFill>
                  <a:schemeClr val="accent3">
                    <a:lumMod val="75000"/>
                  </a:schemeClr>
                </a:solidFill>
              </a:rPr>
              <a:t>Direitos reservados. Permitida a reprodução, desde que mencionada a autoria. Proibida a alteração ou adaptação sem consentimento do autor.</a:t>
            </a:r>
          </a:p>
        </p:txBody>
      </p:sp>
    </p:spTree>
    <p:extLst>
      <p:ext uri="{BB962C8B-B14F-4D97-AF65-F5344CB8AC3E}">
        <p14:creationId xmlns:p14="http://schemas.microsoft.com/office/powerpoint/2010/main" val="279371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4C11563-74BA-0822-37EE-766A78549B03}"/>
              </a:ext>
            </a:extLst>
          </p:cNvPr>
          <p:cNvSpPr/>
          <p:nvPr/>
        </p:nvSpPr>
        <p:spPr>
          <a:xfrm>
            <a:off x="1086678" y="649357"/>
            <a:ext cx="1431235" cy="11131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latin typeface="Arial Nova" panose="020B0504020202020204" pitchFamily="34" charset="0"/>
              </a:rPr>
              <a:t>1ª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640772EF-54DE-09A3-0A6D-0BF0E26BD628}"/>
              </a:ext>
            </a:extLst>
          </p:cNvPr>
          <p:cNvSpPr/>
          <p:nvPr/>
        </p:nvSpPr>
        <p:spPr>
          <a:xfrm>
            <a:off x="2630558" y="649357"/>
            <a:ext cx="2749826" cy="11131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1988 – 1998</a:t>
            </a:r>
          </a:p>
          <a:p>
            <a:pPr algn="ctr"/>
            <a:r>
              <a:rPr lang="pt-BR" dirty="0"/>
              <a:t>Constituição original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78738F3-2732-7BE4-A5F4-EFE9C1EE9EB5}"/>
              </a:ext>
            </a:extLst>
          </p:cNvPr>
          <p:cNvSpPr/>
          <p:nvPr/>
        </p:nvSpPr>
        <p:spPr>
          <a:xfrm>
            <a:off x="5493029" y="649357"/>
            <a:ext cx="6033444" cy="11131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Integralidade – paridade 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2AE9939-F9F0-4A50-29FC-55458CE4C35D}"/>
              </a:ext>
            </a:extLst>
          </p:cNvPr>
          <p:cNvSpPr/>
          <p:nvPr/>
        </p:nvSpPr>
        <p:spPr>
          <a:xfrm>
            <a:off x="2630555" y="1844538"/>
            <a:ext cx="2749826" cy="11131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EC 20 1998 – 2003</a:t>
            </a:r>
          </a:p>
          <a:p>
            <a:pPr algn="ctr"/>
            <a:r>
              <a:rPr lang="pt-BR" dirty="0"/>
              <a:t>FHC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04C59371-35D7-E417-0A8F-9487769DBBA9}"/>
              </a:ext>
            </a:extLst>
          </p:cNvPr>
          <p:cNvSpPr/>
          <p:nvPr/>
        </p:nvSpPr>
        <p:spPr>
          <a:xfrm>
            <a:off x="5493028" y="1844538"/>
            <a:ext cx="6033445" cy="11131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Integralidade – paridade – requisitos de idade e tempo de serviço públicos mínimos 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BC9D814E-FE64-9C04-A251-E9E1E9C6940D}"/>
              </a:ext>
            </a:extLst>
          </p:cNvPr>
          <p:cNvSpPr/>
          <p:nvPr/>
        </p:nvSpPr>
        <p:spPr>
          <a:xfrm>
            <a:off x="1086673" y="1844538"/>
            <a:ext cx="1431235" cy="11131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latin typeface="Arial Nova" panose="020B0504020202020204" pitchFamily="34" charset="0"/>
              </a:rPr>
              <a:t>2ª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16D7ED72-BC1A-D4B5-CF53-20F79D5E7332}"/>
              </a:ext>
            </a:extLst>
          </p:cNvPr>
          <p:cNvSpPr/>
          <p:nvPr/>
        </p:nvSpPr>
        <p:spPr>
          <a:xfrm>
            <a:off x="2630555" y="3039719"/>
            <a:ext cx="2749826" cy="11131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EC 41 2003 – 2013</a:t>
            </a:r>
          </a:p>
          <a:p>
            <a:pPr algn="ctr"/>
            <a:r>
              <a:rPr lang="pt-BR" dirty="0"/>
              <a:t>Lula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FAC8EC26-0B40-6EC4-78FA-8E68FAC7E14C}"/>
              </a:ext>
            </a:extLst>
          </p:cNvPr>
          <p:cNvSpPr/>
          <p:nvPr/>
        </p:nvSpPr>
        <p:spPr>
          <a:xfrm>
            <a:off x="5493028" y="3039719"/>
            <a:ext cx="6033445" cy="11131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Fim da paridade e requisitos de idade e tempo de serviço públicos mínimos 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5FAC23AF-FABD-E2EE-827B-2A02C2C018FA}"/>
              </a:ext>
            </a:extLst>
          </p:cNvPr>
          <p:cNvSpPr/>
          <p:nvPr/>
        </p:nvSpPr>
        <p:spPr>
          <a:xfrm>
            <a:off x="1086673" y="3039719"/>
            <a:ext cx="1431235" cy="11131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latin typeface="Arial Nova" panose="020B0504020202020204" pitchFamily="34" charset="0"/>
              </a:rPr>
              <a:t>3ª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A120F9E-020B-FAFC-571D-B207642DCD93}"/>
              </a:ext>
            </a:extLst>
          </p:cNvPr>
          <p:cNvSpPr/>
          <p:nvPr/>
        </p:nvSpPr>
        <p:spPr>
          <a:xfrm>
            <a:off x="2630555" y="4234900"/>
            <a:ext cx="2749826" cy="11131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LEI - 2013 – 2019</a:t>
            </a:r>
          </a:p>
          <a:p>
            <a:pPr algn="ctr"/>
            <a:r>
              <a:rPr lang="pt-BR" dirty="0"/>
              <a:t>Dilma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E1362DB8-2BB8-2B99-488B-09A973BA0415}"/>
              </a:ext>
            </a:extLst>
          </p:cNvPr>
          <p:cNvSpPr/>
          <p:nvPr/>
        </p:nvSpPr>
        <p:spPr>
          <a:xfrm>
            <a:off x="5493028" y="4234900"/>
            <a:ext cx="6033445" cy="11131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Limitação ao teto do INSS -  Previdência complementar optativa – mantidos os requisitos de aposentadoria anteriores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DCF79958-5614-F9E0-4AEC-ADA572AFE527}"/>
              </a:ext>
            </a:extLst>
          </p:cNvPr>
          <p:cNvSpPr/>
          <p:nvPr/>
        </p:nvSpPr>
        <p:spPr>
          <a:xfrm>
            <a:off x="1086673" y="4234900"/>
            <a:ext cx="1431235" cy="111318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latin typeface="Arial Nova" panose="020B0504020202020204" pitchFamily="34" charset="0"/>
              </a:rPr>
              <a:t>4ª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FD675ABD-AB36-D3E8-D098-74987C818EB0}"/>
              </a:ext>
            </a:extLst>
          </p:cNvPr>
          <p:cNvSpPr/>
          <p:nvPr/>
        </p:nvSpPr>
        <p:spPr>
          <a:xfrm>
            <a:off x="2630555" y="5430081"/>
            <a:ext cx="2749826" cy="1113182"/>
          </a:xfrm>
          <a:prstGeom prst="roundRect">
            <a:avLst/>
          </a:prstGeom>
          <a:solidFill>
            <a:srgbClr val="C00000"/>
          </a:solidFill>
          <a:ln>
            <a:solidFill>
              <a:srgbClr val="FD2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EC 103 2019 em diante</a:t>
            </a:r>
          </a:p>
          <a:p>
            <a:pPr algn="ctr"/>
            <a:r>
              <a:rPr lang="pt-BR" dirty="0"/>
              <a:t>Bolsonaro 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3D14DEF4-A613-6C33-BFA9-4B0FBA9C724F}"/>
              </a:ext>
            </a:extLst>
          </p:cNvPr>
          <p:cNvSpPr/>
          <p:nvPr/>
        </p:nvSpPr>
        <p:spPr>
          <a:xfrm>
            <a:off x="5493028" y="5430081"/>
            <a:ext cx="6033445" cy="1113182"/>
          </a:xfrm>
          <a:prstGeom prst="roundRect">
            <a:avLst/>
          </a:prstGeom>
          <a:solidFill>
            <a:srgbClr val="C00000"/>
          </a:solidFill>
          <a:ln>
            <a:solidFill>
              <a:srgbClr val="FD2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Altera critério de cálculo da média de salário de contribuição – piora muito a proporção da média (60% + 2% ao ano) – agrava os requisitos – fim da aposentadoria por invalidez - 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39B0FC37-C304-C02D-5395-440F93C5FB92}"/>
              </a:ext>
            </a:extLst>
          </p:cNvPr>
          <p:cNvSpPr/>
          <p:nvPr/>
        </p:nvSpPr>
        <p:spPr>
          <a:xfrm>
            <a:off x="1086673" y="5430081"/>
            <a:ext cx="1431235" cy="1113182"/>
          </a:xfrm>
          <a:prstGeom prst="roundRect">
            <a:avLst/>
          </a:prstGeom>
          <a:solidFill>
            <a:srgbClr val="C00000"/>
          </a:solidFill>
          <a:ln>
            <a:solidFill>
              <a:srgbClr val="FD2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latin typeface="Arial Nova" panose="020B0504020202020204" pitchFamily="34" charset="0"/>
              </a:rPr>
              <a:t>5ª</a:t>
            </a:r>
          </a:p>
        </p:txBody>
      </p:sp>
    </p:spTree>
    <p:extLst>
      <p:ext uri="{BB962C8B-B14F-4D97-AF65-F5344CB8AC3E}">
        <p14:creationId xmlns:p14="http://schemas.microsoft.com/office/powerpoint/2010/main" val="1610378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6607" y="444062"/>
            <a:ext cx="9601200" cy="1485900"/>
          </a:xfrm>
        </p:spPr>
        <p:txBody>
          <a:bodyPr/>
          <a:lstStyle/>
          <a:p>
            <a:pPr algn="r"/>
            <a:r>
              <a:rPr lang="pt-BR" b="1" spc="50" dirty="0">
                <a:ln w="1905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Já aposentados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63211" y="1187369"/>
            <a:ext cx="9601200" cy="1723610"/>
          </a:xfrm>
          <a:noFill/>
        </p:spPr>
        <p:txBody>
          <a:bodyPr>
            <a:normAutofit/>
          </a:bodyPr>
          <a:lstStyle/>
          <a:p>
            <a:r>
              <a:rPr lang="pt-BR" sz="2400" dirty="0"/>
              <a:t>Aumento das alíquotas de contribuição para seguridade social</a:t>
            </a:r>
          </a:p>
          <a:p>
            <a:r>
              <a:rPr lang="pt-BR" sz="2400" dirty="0"/>
              <a:t>Fim da dupla faixa de isenção aos aposentados com doença grave </a:t>
            </a:r>
          </a:p>
          <a:p>
            <a:r>
              <a:rPr lang="pt-BR" sz="2400" dirty="0"/>
              <a:t>Possibilidade de restrição da acumulação de aposentadoria e pensão 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557048" y="777765"/>
            <a:ext cx="6989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37" y="6215605"/>
            <a:ext cx="1965658" cy="532693"/>
          </a:xfrm>
          <a:prstGeom prst="rect">
            <a:avLst/>
          </a:prstGeom>
        </p:spPr>
      </p:pic>
      <p:sp>
        <p:nvSpPr>
          <p:cNvPr id="7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68927" y="6453386"/>
            <a:ext cx="8405467" cy="404614"/>
          </a:xfrm>
        </p:spPr>
        <p:txBody>
          <a:bodyPr/>
          <a:lstStyle/>
          <a:p>
            <a:r>
              <a:rPr lang="pt-BR" sz="1050" dirty="0">
                <a:solidFill>
                  <a:schemeClr val="accent3">
                    <a:lumMod val="75000"/>
                  </a:schemeClr>
                </a:solidFill>
              </a:rPr>
              <a:t>Direitos reservados. Permitida a reprodução, desde que mencionada a autoria. Proibida a alteração ou adaptação sem consentimento do autor.</a:t>
            </a: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BB007704-2C4E-03C0-1828-A40A272BB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957688"/>
              </p:ext>
            </p:extLst>
          </p:nvPr>
        </p:nvGraphicFramePr>
        <p:xfrm>
          <a:off x="7650760" y="3030632"/>
          <a:ext cx="4107442" cy="2290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442">
                  <a:extLst>
                    <a:ext uri="{9D8B030D-6E8A-4147-A177-3AD203B41FA5}">
                      <a16:colId xmlns:a16="http://schemas.microsoft.com/office/drawing/2014/main" val="2662581509"/>
                    </a:ext>
                  </a:extLst>
                </a:gridCol>
              </a:tblGrid>
              <a:tr h="512979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ANTES da reforma de 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691850"/>
                  </a:ext>
                </a:extLst>
              </a:tr>
              <a:tr h="512979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Alíquota única de 11%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449947"/>
                  </a:ext>
                </a:extLst>
              </a:tr>
              <a:tr h="1264879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Aposentado doente recolhia apenas sobre o que superava 2x o teto do INSS: acima de 14.200,00 (em valores atuais)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130354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935D337B-002D-4DDE-FBEF-7E977F175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682924"/>
              </p:ext>
            </p:extLst>
          </p:nvPr>
        </p:nvGraphicFramePr>
        <p:xfrm>
          <a:off x="1208015" y="3030632"/>
          <a:ext cx="6266576" cy="30625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2195">
                  <a:extLst>
                    <a:ext uri="{9D8B030D-6E8A-4147-A177-3AD203B41FA5}">
                      <a16:colId xmlns:a16="http://schemas.microsoft.com/office/drawing/2014/main" val="3264755014"/>
                    </a:ext>
                  </a:extLst>
                </a:gridCol>
                <a:gridCol w="2643326">
                  <a:extLst>
                    <a:ext uri="{9D8B030D-6E8A-4147-A177-3AD203B41FA5}">
                      <a16:colId xmlns:a16="http://schemas.microsoft.com/office/drawing/2014/main" val="3547473705"/>
                    </a:ext>
                  </a:extLst>
                </a:gridCol>
                <a:gridCol w="1581055">
                  <a:extLst>
                    <a:ext uri="{9D8B030D-6E8A-4147-A177-3AD203B41FA5}">
                      <a16:colId xmlns:a16="http://schemas.microsoft.com/office/drawing/2014/main" val="2167288874"/>
                    </a:ext>
                  </a:extLst>
                </a:gridCol>
              </a:tblGrid>
              <a:tr h="29858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ALÍQUOTAS PROGRESSIVAS (depois de 2019)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4860284"/>
                  </a:ext>
                </a:extLst>
              </a:tr>
              <a:tr h="2985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%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877346"/>
                  </a:ext>
                </a:extLst>
              </a:tr>
              <a:tr h="2985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R$ 0,00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R$ 1.212,00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7,5%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297597"/>
                  </a:ext>
                </a:extLst>
              </a:tr>
              <a:tr h="2985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R$ 1.212,01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R$ 2.427,36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9,0%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08857483"/>
                  </a:ext>
                </a:extLst>
              </a:tr>
              <a:tr h="2985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R$ 2.427,37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R$ 3.641,04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12,0%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8679953"/>
                  </a:ext>
                </a:extLst>
              </a:tr>
              <a:tr h="2985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R$ 3.641,05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R$ 7.087,22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14,0%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0782994"/>
                  </a:ext>
                </a:extLst>
              </a:tr>
              <a:tr h="2985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R$ 7.087,23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R$ 12.136,79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14,5%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4393105"/>
                  </a:ext>
                </a:extLst>
              </a:tr>
              <a:tr h="2985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R$ 12.136,80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R$ 24.273,59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16,5%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2335339"/>
                  </a:ext>
                </a:extLst>
              </a:tr>
              <a:tr h="2985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R$ 24.273,60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R$ 47.333,50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19,0%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4182196"/>
                  </a:ext>
                </a:extLst>
              </a:tr>
              <a:tr h="29858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R$ 47.333,51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acima desse valor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22,0%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379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03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9FA9B5B5-FA58-72FF-3E4C-4AF7D8B6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Direitos reservados. Permitida a reprodução, desde que mencionada a autoria. Proibida a alteração ou adaptação sem consentimento do autor.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7346E2E-2879-C3A0-7FE6-DB9F939AB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44525"/>
              </p:ext>
            </p:extLst>
          </p:nvPr>
        </p:nvGraphicFramePr>
        <p:xfrm>
          <a:off x="822122" y="1350629"/>
          <a:ext cx="11199302" cy="2294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0818">
                  <a:extLst>
                    <a:ext uri="{9D8B030D-6E8A-4147-A177-3AD203B41FA5}">
                      <a16:colId xmlns:a16="http://schemas.microsoft.com/office/drawing/2014/main" val="1091196313"/>
                    </a:ext>
                  </a:extLst>
                </a:gridCol>
                <a:gridCol w="1731838">
                  <a:extLst>
                    <a:ext uri="{9D8B030D-6E8A-4147-A177-3AD203B41FA5}">
                      <a16:colId xmlns:a16="http://schemas.microsoft.com/office/drawing/2014/main" val="618212268"/>
                    </a:ext>
                  </a:extLst>
                </a:gridCol>
                <a:gridCol w="1062851">
                  <a:extLst>
                    <a:ext uri="{9D8B030D-6E8A-4147-A177-3AD203B41FA5}">
                      <a16:colId xmlns:a16="http://schemas.microsoft.com/office/drawing/2014/main" val="1297219414"/>
                    </a:ext>
                  </a:extLst>
                </a:gridCol>
                <a:gridCol w="257456">
                  <a:extLst>
                    <a:ext uri="{9D8B030D-6E8A-4147-A177-3AD203B41FA5}">
                      <a16:colId xmlns:a16="http://schemas.microsoft.com/office/drawing/2014/main" val="213031012"/>
                    </a:ext>
                  </a:extLst>
                </a:gridCol>
                <a:gridCol w="2680933">
                  <a:extLst>
                    <a:ext uri="{9D8B030D-6E8A-4147-A177-3AD203B41FA5}">
                      <a16:colId xmlns:a16="http://schemas.microsoft.com/office/drawing/2014/main" val="1722453938"/>
                    </a:ext>
                  </a:extLst>
                </a:gridCol>
                <a:gridCol w="1790527">
                  <a:extLst>
                    <a:ext uri="{9D8B030D-6E8A-4147-A177-3AD203B41FA5}">
                      <a16:colId xmlns:a16="http://schemas.microsoft.com/office/drawing/2014/main" val="1227694430"/>
                    </a:ext>
                  </a:extLst>
                </a:gridCol>
                <a:gridCol w="1144879">
                  <a:extLst>
                    <a:ext uri="{9D8B030D-6E8A-4147-A177-3AD203B41FA5}">
                      <a16:colId xmlns:a16="http://schemas.microsoft.com/office/drawing/2014/main" val="98435962"/>
                    </a:ext>
                  </a:extLst>
                </a:gridCol>
              </a:tblGrid>
              <a:tr h="5015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REGRA </a:t>
                      </a:r>
                      <a:r>
                        <a:rPr lang="pt-BR" sz="1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ANTERIOR</a:t>
                      </a:r>
                      <a:r>
                        <a:rPr lang="pt-BR" sz="1400" b="1" u="none" strike="noStrike" dirty="0">
                          <a:effectLst/>
                        </a:rPr>
                        <a:t> A 2019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REGRA POSTERIOR A 2019 </a:t>
                      </a:r>
                      <a:endParaRPr lang="pt-BR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27817"/>
                  </a:ext>
                </a:extLst>
              </a:tr>
              <a:tr h="326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PROVENTOS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R$ 20.000,00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PROVENTOS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R$ 20.000,00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41457765"/>
                  </a:ext>
                </a:extLst>
              </a:tr>
              <a:tr h="326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TETO RGPS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R$ 7.100,00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TETO RGPS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R$ 7.100,00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127482076"/>
                  </a:ext>
                </a:extLst>
              </a:tr>
              <a:tr h="326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FAIXA ISENTA ANTES DE 2019 </a:t>
                      </a:r>
                      <a:endParaRPr lang="pt-BR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(2 X O TETO DO RGPS)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R$ 14.200,00</a:t>
                      </a:r>
                      <a:endParaRPr lang="pt-BR" sz="14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FAIXA ISENTA ANTES DE 2019 </a:t>
                      </a:r>
                      <a:endParaRPr lang="pt-BR" sz="1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(2 X O TETO DO RGPS)</a:t>
                      </a:r>
                      <a:endParaRPr lang="pt-BR" sz="11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R$ 0,00</a:t>
                      </a:r>
                      <a:endParaRPr lang="pt-BR" sz="14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14864"/>
                  </a:ext>
                </a:extLst>
              </a:tr>
              <a:tr h="326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DESCONTO  PARA SEGURIDADE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(APOSENTADO COM DOENÇA)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R$ 0,00</a:t>
                      </a:r>
                      <a:endParaRPr lang="pt-BR" sz="14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DESCONTO  PARA SEGURIDADE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(APOSENTADO COM DOENÇA)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R$ 1.686,00</a:t>
                      </a:r>
                      <a:endParaRPr lang="pt-BR" sz="14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813514"/>
                  </a:ext>
                </a:extLst>
              </a:tr>
              <a:tr h="3263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DESCONTO  PARA SEGURIDADE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(APOSENTADO SEM DOENÇA)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R$ 1.419,00</a:t>
                      </a:r>
                      <a:endParaRPr lang="pt-BR" sz="14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8" marR="9208" marT="9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DESCONTO  PARA SEGURIDADE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(APOSENTADO SEM DOENÇA)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solidFill>
                            <a:srgbClr val="FFFF00"/>
                          </a:solidFill>
                          <a:effectLst/>
                        </a:rPr>
                        <a:t>R$ 1.686,00</a:t>
                      </a:r>
                      <a:endParaRPr lang="pt-BR" sz="1400" b="0" i="0" u="none" strike="noStrike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59615"/>
                  </a:ext>
                </a:extLst>
              </a:tr>
            </a:tbl>
          </a:graphicData>
        </a:graphic>
      </p:graphicFrame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D9B6351D-2D8B-181C-986B-96A37DEC0C51}"/>
              </a:ext>
            </a:extLst>
          </p:cNvPr>
          <p:cNvSpPr/>
          <p:nvPr/>
        </p:nvSpPr>
        <p:spPr>
          <a:xfrm>
            <a:off x="6660859" y="4294492"/>
            <a:ext cx="2365695" cy="755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PREJUIZO DO APOSENTADO DOENTE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A5DAF14-50B6-46C4-F941-E04D1A5A441A}"/>
              </a:ext>
            </a:extLst>
          </p:cNvPr>
          <p:cNvSpPr/>
          <p:nvPr/>
        </p:nvSpPr>
        <p:spPr>
          <a:xfrm>
            <a:off x="4764947" y="2793534"/>
            <a:ext cx="1442906" cy="561363"/>
          </a:xfrm>
          <a:custGeom>
            <a:avLst/>
            <a:gdLst>
              <a:gd name="connsiteX0" fmla="*/ 0 w 1442906"/>
              <a:gd name="connsiteY0" fmla="*/ 280682 h 561363"/>
              <a:gd name="connsiteX1" fmla="*/ 721453 w 1442906"/>
              <a:gd name="connsiteY1" fmla="*/ 0 h 561363"/>
              <a:gd name="connsiteX2" fmla="*/ 1442906 w 1442906"/>
              <a:gd name="connsiteY2" fmla="*/ 280682 h 561363"/>
              <a:gd name="connsiteX3" fmla="*/ 721453 w 1442906"/>
              <a:gd name="connsiteY3" fmla="*/ 561364 h 561363"/>
              <a:gd name="connsiteX4" fmla="*/ 0 w 1442906"/>
              <a:gd name="connsiteY4" fmla="*/ 280682 h 56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2906" h="561363" extrusionOk="0">
                <a:moveTo>
                  <a:pt x="0" y="280682"/>
                </a:moveTo>
                <a:cubicBezTo>
                  <a:pt x="-33443" y="63997"/>
                  <a:pt x="366149" y="-19240"/>
                  <a:pt x="721453" y="0"/>
                </a:cubicBezTo>
                <a:cubicBezTo>
                  <a:pt x="1136346" y="34864"/>
                  <a:pt x="1401356" y="145038"/>
                  <a:pt x="1442906" y="280682"/>
                </a:cubicBezTo>
                <a:cubicBezTo>
                  <a:pt x="1437230" y="430773"/>
                  <a:pt x="1170738" y="542469"/>
                  <a:pt x="721453" y="561364"/>
                </a:cubicBezTo>
                <a:cubicBezTo>
                  <a:pt x="302910" y="540419"/>
                  <a:pt x="20089" y="450921"/>
                  <a:pt x="0" y="280682"/>
                </a:cubicBezTo>
                <a:close/>
              </a:path>
            </a:pathLst>
          </a:custGeom>
          <a:noFill/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BE98DC5-5624-D228-FB4E-508EF95C2A30}"/>
              </a:ext>
            </a:extLst>
          </p:cNvPr>
          <p:cNvSpPr/>
          <p:nvPr/>
        </p:nvSpPr>
        <p:spPr>
          <a:xfrm>
            <a:off x="10648425" y="2719431"/>
            <a:ext cx="1442906" cy="635466"/>
          </a:xfrm>
          <a:custGeom>
            <a:avLst/>
            <a:gdLst>
              <a:gd name="connsiteX0" fmla="*/ 0 w 1442906"/>
              <a:gd name="connsiteY0" fmla="*/ 317733 h 635466"/>
              <a:gd name="connsiteX1" fmla="*/ 721453 w 1442906"/>
              <a:gd name="connsiteY1" fmla="*/ 0 h 635466"/>
              <a:gd name="connsiteX2" fmla="*/ 1442906 w 1442906"/>
              <a:gd name="connsiteY2" fmla="*/ 317733 h 635466"/>
              <a:gd name="connsiteX3" fmla="*/ 721453 w 1442906"/>
              <a:gd name="connsiteY3" fmla="*/ 635466 h 635466"/>
              <a:gd name="connsiteX4" fmla="*/ 0 w 1442906"/>
              <a:gd name="connsiteY4" fmla="*/ 317733 h 63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2906" h="635466" extrusionOk="0">
                <a:moveTo>
                  <a:pt x="0" y="317733"/>
                </a:moveTo>
                <a:cubicBezTo>
                  <a:pt x="-40291" y="67957"/>
                  <a:pt x="330384" y="-3290"/>
                  <a:pt x="721453" y="0"/>
                </a:cubicBezTo>
                <a:cubicBezTo>
                  <a:pt x="1140447" y="43559"/>
                  <a:pt x="1419378" y="153224"/>
                  <a:pt x="1442906" y="317733"/>
                </a:cubicBezTo>
                <a:cubicBezTo>
                  <a:pt x="1372982" y="432534"/>
                  <a:pt x="1202817" y="604649"/>
                  <a:pt x="721453" y="635466"/>
                </a:cubicBezTo>
                <a:cubicBezTo>
                  <a:pt x="290643" y="601736"/>
                  <a:pt x="7736" y="499074"/>
                  <a:pt x="0" y="317733"/>
                </a:cubicBezTo>
                <a:close/>
              </a:path>
            </a:pathLst>
          </a:custGeom>
          <a:noFill/>
          <a:ln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0BA08464-C2C2-8777-11BA-506FBC634684}"/>
              </a:ext>
            </a:extLst>
          </p:cNvPr>
          <p:cNvCxnSpPr>
            <a:cxnSpLocks/>
          </p:cNvCxnSpPr>
          <p:nvPr/>
        </p:nvCxnSpPr>
        <p:spPr>
          <a:xfrm flipH="1" flipV="1">
            <a:off x="6207853" y="3201414"/>
            <a:ext cx="310393" cy="1093078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2A6D807E-C4AA-74F5-D85B-364CFD2A6177}"/>
              </a:ext>
            </a:extLst>
          </p:cNvPr>
          <p:cNvCxnSpPr>
            <a:cxnSpLocks/>
          </p:cNvCxnSpPr>
          <p:nvPr/>
        </p:nvCxnSpPr>
        <p:spPr>
          <a:xfrm flipV="1">
            <a:off x="9114638" y="3244440"/>
            <a:ext cx="1688983" cy="98361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09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899" y="685800"/>
            <a:ext cx="4481945" cy="2157884"/>
          </a:xfrm>
        </p:spPr>
        <p:txBody>
          <a:bodyPr/>
          <a:lstStyle/>
          <a:p>
            <a:r>
              <a:rPr lang="pt-BR" sz="6000" b="1" spc="50" dirty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Pensão: </a:t>
            </a:r>
            <a:br>
              <a:rPr lang="pt-BR" sz="6000" b="1" spc="50" dirty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pt-BR" sz="6000" b="1" spc="50" dirty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b="1" spc="50" dirty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cuidados práticos </a:t>
            </a:r>
            <a:endParaRPr lang="pt-BR" sz="6000" b="1" spc="50" dirty="0">
              <a:ln w="9525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83827" y="436417"/>
            <a:ext cx="6369628" cy="6047509"/>
          </a:xfrm>
          <a:solidFill>
            <a:schemeClr val="bg1">
              <a:lumMod val="9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r>
              <a:rPr lang="pt-BR" sz="2400" dirty="0"/>
              <a:t>Planeje-se: comece a se preocupar com a pensão antes mesmo da morte do servidor</a:t>
            </a:r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Busque orientação jurídica antes de solicitar a pensão</a:t>
            </a:r>
          </a:p>
          <a:p>
            <a:r>
              <a:rPr lang="pt-BR" sz="2400" dirty="0"/>
              <a:t>Não demore para solicitar a pensão, pois passados 180 dias, o pagamento não retroagirá </a:t>
            </a:r>
            <a:r>
              <a:rPr lang="pt-BR" dirty="0"/>
              <a:t>(nova redação – 2019 - ao art. 219 do RJU)</a:t>
            </a:r>
            <a:endParaRPr lang="pt-BR" sz="2400" dirty="0"/>
          </a:p>
          <a:p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Não deixe de informar ao advogado eventual existência de:</a:t>
            </a:r>
          </a:p>
          <a:p>
            <a:pPr lvl="1"/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Outro cargo ou benefício pelo pensionista ou pelo servidor falecido</a:t>
            </a:r>
          </a:p>
          <a:p>
            <a:pPr lvl="1"/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Dependente inválido</a:t>
            </a:r>
          </a:p>
          <a:p>
            <a:pPr lvl="1"/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Valor dos outros benefícios recebidos</a:t>
            </a:r>
          </a:p>
        </p:txBody>
      </p:sp>
      <p:sp>
        <p:nvSpPr>
          <p:cNvPr id="8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135081" y="6453386"/>
            <a:ext cx="8405467" cy="404614"/>
          </a:xfrm>
        </p:spPr>
        <p:txBody>
          <a:bodyPr/>
          <a:lstStyle/>
          <a:p>
            <a:r>
              <a:rPr lang="pt-BR" sz="1050" dirty="0">
                <a:solidFill>
                  <a:schemeClr val="accent3">
                    <a:lumMod val="75000"/>
                  </a:schemeClr>
                </a:solidFill>
              </a:rPr>
              <a:t>Direitos reservados. Permitida a reprodução, desde que mencionada a autoria.</a:t>
            </a:r>
          </a:p>
          <a:p>
            <a:r>
              <a:rPr lang="pt-BR" sz="1050" dirty="0">
                <a:solidFill>
                  <a:schemeClr val="accent3">
                    <a:lumMod val="75000"/>
                  </a:schemeClr>
                </a:solidFill>
              </a:rPr>
              <a:t> Proibida a alteração ou adaptação sem consentimento do autor.</a:t>
            </a:r>
          </a:p>
        </p:txBody>
      </p:sp>
    </p:spTree>
    <p:extLst>
      <p:ext uri="{BB962C8B-B14F-4D97-AF65-F5344CB8AC3E}">
        <p14:creationId xmlns:p14="http://schemas.microsoft.com/office/powerpoint/2010/main" val="6574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96453"/>
              </p:ext>
            </p:extLst>
          </p:nvPr>
        </p:nvGraphicFramePr>
        <p:xfrm>
          <a:off x="89338" y="155026"/>
          <a:ext cx="6637284" cy="454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522875"/>
              </p:ext>
            </p:extLst>
          </p:nvPr>
        </p:nvGraphicFramePr>
        <p:xfrm>
          <a:off x="4939862" y="1996965"/>
          <a:ext cx="6994634" cy="459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68927" y="6453386"/>
            <a:ext cx="8405467" cy="404614"/>
          </a:xfrm>
        </p:spPr>
        <p:txBody>
          <a:bodyPr/>
          <a:lstStyle/>
          <a:p>
            <a:r>
              <a:rPr lang="pt-BR" sz="1050" dirty="0">
                <a:solidFill>
                  <a:schemeClr val="accent3">
                    <a:lumMod val="75000"/>
                  </a:schemeClr>
                </a:solidFill>
              </a:rPr>
              <a:t>Direitos reservados. Permitida a reprodução, desde que mencionada a autoria. Proibida a alteração ou adaptação sem consentimento do autor.</a:t>
            </a:r>
          </a:p>
        </p:txBody>
      </p:sp>
    </p:spTree>
    <p:extLst>
      <p:ext uri="{BB962C8B-B14F-4D97-AF65-F5344CB8AC3E}">
        <p14:creationId xmlns:p14="http://schemas.microsoft.com/office/powerpoint/2010/main" val="25325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2969" y="259166"/>
            <a:ext cx="9601200" cy="1485900"/>
          </a:xfrm>
        </p:spPr>
        <p:txBody>
          <a:bodyPr/>
          <a:lstStyle/>
          <a:p>
            <a:pPr algn="r"/>
            <a:r>
              <a:rPr lang="pt-BR" b="1" spc="50" dirty="0">
                <a:ln w="9525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Acumulação de benefícios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1010991" y="1593889"/>
            <a:ext cx="4443984" cy="823912"/>
          </a:xfrm>
        </p:spPr>
        <p:txBody>
          <a:bodyPr/>
          <a:lstStyle/>
          <a:p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PODE ACUMULAR</a:t>
            </a:r>
          </a:p>
          <a:p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 (por enquanto)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1010991" y="2558232"/>
            <a:ext cx="4443984" cy="2562193"/>
          </a:xfrm>
        </p:spPr>
        <p:txBody>
          <a:bodyPr/>
          <a:lstStyle/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</a:rPr>
              <a:t>2 PENSÕES NO REGIME PRÓPRIO DECORRENTES DE DOIS CARGOS ACUMULÁVEIS (Exemplo: 2 cargos de professor)</a:t>
            </a:r>
          </a:p>
          <a:p>
            <a:r>
              <a:rPr lang="pt-BR" b="1" dirty="0">
                <a:solidFill>
                  <a:schemeClr val="accent4">
                    <a:lumMod val="50000"/>
                  </a:schemeClr>
                </a:solidFill>
              </a:rPr>
              <a:t>Aposentadoria RPPS e outra no RGPS (INSS)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3"/>
          </p:nvPr>
        </p:nvSpPr>
        <p:spPr>
          <a:xfrm>
            <a:off x="6293194" y="1593888"/>
            <a:ext cx="4443984" cy="745178"/>
          </a:xfrm>
        </p:spPr>
        <p:txBody>
          <a:bodyPr/>
          <a:lstStyle/>
          <a:p>
            <a:r>
              <a:rPr lang="pt-BR" dirty="0"/>
              <a:t>NÃO PODE ACUMULAR (integralmente)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6293193" y="2558232"/>
            <a:ext cx="4988699" cy="2194072"/>
          </a:xfrm>
        </p:spPr>
        <p:txBody>
          <a:bodyPr/>
          <a:lstStyle/>
          <a:p>
            <a:r>
              <a:rPr lang="pt-BR" dirty="0"/>
              <a:t>1 PENSÃO REG.PROP + 1 PENSÃO INSS</a:t>
            </a:r>
          </a:p>
          <a:p>
            <a:r>
              <a:rPr lang="pt-BR" dirty="0"/>
              <a:t>1 PENSÃO + 1 APOSENTADORIA</a:t>
            </a:r>
          </a:p>
          <a:p>
            <a:r>
              <a:rPr lang="pt-BR" dirty="0"/>
              <a:t>PENSÕES MILITARES + APOSENTADORIA</a:t>
            </a:r>
          </a:p>
          <a:p>
            <a:r>
              <a:rPr lang="pt-BR" b="1" dirty="0">
                <a:solidFill>
                  <a:srgbClr val="FF0000"/>
                </a:solidFill>
              </a:rPr>
              <a:t>VALOR DO MAIOR BENEFÍCIO + % DA DIFERENÇA  </a:t>
            </a: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633845" y="550718"/>
            <a:ext cx="3730337" cy="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37" y="6215605"/>
            <a:ext cx="1965658" cy="532693"/>
          </a:xfrm>
          <a:prstGeom prst="rect">
            <a:avLst/>
          </a:prstGeom>
        </p:spPr>
      </p:pic>
      <p:sp>
        <p:nvSpPr>
          <p:cNvPr id="12" name="Espaço Reservado para Rodapé 1"/>
          <p:cNvSpPr>
            <a:spLocks noGrp="1"/>
          </p:cNvSpPr>
          <p:nvPr>
            <p:ph type="ftr" sz="quarter" idx="11"/>
          </p:nvPr>
        </p:nvSpPr>
        <p:spPr>
          <a:xfrm>
            <a:off x="768927" y="6453386"/>
            <a:ext cx="8405467" cy="404614"/>
          </a:xfrm>
        </p:spPr>
        <p:txBody>
          <a:bodyPr/>
          <a:lstStyle/>
          <a:p>
            <a:r>
              <a:rPr lang="pt-BR" sz="1050" dirty="0">
                <a:solidFill>
                  <a:schemeClr val="accent3">
                    <a:lumMod val="75000"/>
                  </a:schemeClr>
                </a:solidFill>
              </a:rPr>
              <a:t>Direitos reservados. Permitida a reprodução, desde que mencionada a autoria. Proibida a alteração ou adaptação sem consentimento do autor.</a:t>
            </a:r>
          </a:p>
        </p:txBody>
      </p:sp>
    </p:spTree>
    <p:extLst>
      <p:ext uri="{BB962C8B-B14F-4D97-AF65-F5344CB8AC3E}">
        <p14:creationId xmlns:p14="http://schemas.microsoft.com/office/powerpoint/2010/main" val="277797448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2549</TotalTime>
  <Words>950</Words>
  <Application>Microsoft Office PowerPoint</Application>
  <PresentationFormat>Widescreen</PresentationFormat>
  <Paragraphs>159</Paragraphs>
  <Slides>12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 Nova</vt:lpstr>
      <vt:lpstr>Calibri</vt:lpstr>
      <vt:lpstr>Calibri Light</vt:lpstr>
      <vt:lpstr>Franklin Gothic Book</vt:lpstr>
      <vt:lpstr>Crop</vt:lpstr>
      <vt:lpstr>impactos DA  REFORMA PREVIDENCIÁRIA  DE 2019 AOS SERVIDORES E PENSIONISTAS</vt:lpstr>
      <vt:lpstr>Apresentação do PowerPoint</vt:lpstr>
      <vt:lpstr>Direito adquirido</vt:lpstr>
      <vt:lpstr>Apresentação do PowerPoint</vt:lpstr>
      <vt:lpstr>Já aposentados</vt:lpstr>
      <vt:lpstr>Apresentação do PowerPoint</vt:lpstr>
      <vt:lpstr>Pensão:   cuidados práticos </vt:lpstr>
      <vt:lpstr>Apresentação do PowerPoint</vt:lpstr>
      <vt:lpstr>Acumulação de benefícios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fbordas</dc:creator>
  <cp:lastModifiedBy>Francis</cp:lastModifiedBy>
  <cp:revision>77</cp:revision>
  <cp:lastPrinted>2019-11-08T12:49:32Z</cp:lastPrinted>
  <dcterms:created xsi:type="dcterms:W3CDTF">2019-11-08T12:48:17Z</dcterms:created>
  <dcterms:modified xsi:type="dcterms:W3CDTF">2022-11-11T18:02:17Z</dcterms:modified>
</cp:coreProperties>
</file>